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 b="def" i="def"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 b="def" i="def"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 b="def" i="def"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6" name="Shape 28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jpe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Relationship Id="rId9" Type="http://schemas.openxmlformats.org/officeDocument/2006/relationships/image" Target="../media/image1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.jpe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0" Type="http://schemas.openxmlformats.org/officeDocument/2006/relationships/image" Target="../media/image1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5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0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44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42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43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5" name="EU-project-banner.png" descr="EU-project-bann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28491" y="67492"/>
            <a:ext cx="6166007" cy="729132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eulogo.jpg" descr="eulogo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54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5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9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63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61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62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6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64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67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65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66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8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75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69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70" name="logoill.pdf" descr="logoill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1" name="mcstas-logo.pdf" descr="mcstas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2" name="PSI-Logo_trans.png" descr="PSI-Logo_trans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3" name="ku-logo.pdf" descr="ku-logo.pdf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4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77" name="eulogo.jpg" descr="eulog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85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7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8" name="Body Level One…"/>
          <p:cNvSpPr txBox="1"/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0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94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92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93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7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95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8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96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97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99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106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100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01" name="logoill.pdf" descr="logoill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2" name="mcstas-logo.pdf" descr="mcstas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3" name="PSI-Logo_trans.png" descr="PSI-Logo_trans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4" name="ku-logo.pdf" descr="ku-logo.pdf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5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108" name="eulogo.jpg" descr="eulog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1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7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8" name="Title Text"/>
          <p:cNvSpPr txBox="1"/>
          <p:nvPr>
            <p:ph type="title"/>
          </p:nvPr>
        </p:nvSpPr>
        <p:spPr>
          <a:xfrm>
            <a:off x="1774725" y="426126"/>
            <a:ext cx="6048673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19" name="Body Level One…"/>
          <p:cNvSpPr txBox="1"/>
          <p:nvPr>
            <p:ph type="body" sz="half" idx="1"/>
          </p:nvPr>
        </p:nvSpPr>
        <p:spPr>
          <a:xfrm>
            <a:off x="1774725" y="1706328"/>
            <a:ext cx="6048673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Picture Placeholder 9"/>
          <p:cNvSpPr/>
          <p:nvPr>
            <p:ph type="pic" sz="quarter" idx="21"/>
          </p:nvPr>
        </p:nvSpPr>
        <p:spPr>
          <a:xfrm>
            <a:off x="8331213" y="849733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21" name="Picture Placeholder 11"/>
          <p:cNvSpPr/>
          <p:nvPr>
            <p:ph type="pic" sz="quarter" idx="22"/>
          </p:nvPr>
        </p:nvSpPr>
        <p:spPr>
          <a:xfrm>
            <a:off x="8331213" y="3563718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3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127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125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126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40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128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31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129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130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32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139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133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34" name="logoill.pdf" descr="logoill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5" name="mcstas-logo.pdf" descr="mcstas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6" name="PSI-Logo_trans.png" descr="PSI-Logo_trans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7" name="ku-logo.pdf" descr="ku-logo.pdf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8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141" name="eulogo.jpg" descr="eulog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49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0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1" name="Title Text"/>
          <p:cNvSpPr txBox="1"/>
          <p:nvPr>
            <p:ph type="title"/>
          </p:nvPr>
        </p:nvSpPr>
        <p:spPr>
          <a:xfrm>
            <a:off x="4221360" y="426126"/>
            <a:ext cx="6865740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52" name="Body Level One…"/>
          <p:cNvSpPr txBox="1"/>
          <p:nvPr>
            <p:ph type="body" sz="half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Picture Placeholder 9"/>
          <p:cNvSpPr/>
          <p:nvPr>
            <p:ph type="pic" sz="quarter" idx="21"/>
          </p:nvPr>
        </p:nvSpPr>
        <p:spPr>
          <a:xfrm>
            <a:off x="-2" y="1314522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54" name="Picture Placeholder 11"/>
          <p:cNvSpPr/>
          <p:nvPr>
            <p:ph type="pic" sz="quarter" idx="22"/>
          </p:nvPr>
        </p:nvSpPr>
        <p:spPr>
          <a:xfrm>
            <a:off x="-2" y="3968153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6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160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158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159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1" name="eulogo.jpg" descr="eulo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4" name="Group"/>
          <p:cNvGrpSpPr/>
          <p:nvPr/>
        </p:nvGrpSpPr>
        <p:grpSpPr>
          <a:xfrm>
            <a:off x="10630562" y="898693"/>
            <a:ext cx="1506936" cy="5833522"/>
            <a:chOff x="0" y="0"/>
            <a:chExt cx="1506934" cy="5833520"/>
          </a:xfrm>
        </p:grpSpPr>
        <p:pic>
          <p:nvPicPr>
            <p:cNvPr id="162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65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163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164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66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173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167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68" name="logoill.pdf" descr="logoill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9" name="mcstas-logo.pdf" descr="mcstas-logo.pdf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0" name="PSI-Logo_trans.png" descr="PSI-Logo_trans.png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1" name="ku-logo.pdf" descr="ku-logo.pdf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2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2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3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4" name="Title Text"/>
          <p:cNvSpPr txBox="1"/>
          <p:nvPr>
            <p:ph type="title"/>
          </p:nvPr>
        </p:nvSpPr>
        <p:spPr>
          <a:xfrm>
            <a:off x="247650" y="980726"/>
            <a:ext cx="3740400" cy="41811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85" name="Body Level One…"/>
          <p:cNvSpPr txBox="1"/>
          <p:nvPr>
            <p:ph type="body" sz="quarter" idx="1"/>
          </p:nvPr>
        </p:nvSpPr>
        <p:spPr>
          <a:xfrm>
            <a:off x="247650" y="4407149"/>
            <a:ext cx="3740400" cy="18444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Text Placeholder 18"/>
          <p:cNvSpPr/>
          <p:nvPr>
            <p:ph type="body" sz="quarter" idx="21"/>
          </p:nvPr>
        </p:nvSpPr>
        <p:spPr>
          <a:xfrm>
            <a:off x="42227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87" name="Text Placeholder 22"/>
          <p:cNvSpPr/>
          <p:nvPr>
            <p:ph type="body" sz="quarter" idx="22"/>
          </p:nvPr>
        </p:nvSpPr>
        <p:spPr>
          <a:xfrm>
            <a:off x="81978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88" name="Picture Placeholder 8"/>
          <p:cNvSpPr/>
          <p:nvPr>
            <p:ph type="pic" sz="quarter" idx="23"/>
          </p:nvPr>
        </p:nvSpPr>
        <p:spPr>
          <a:xfrm>
            <a:off x="247650" y="1546281"/>
            <a:ext cx="3740400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89" name="Picture Placeholder 8"/>
          <p:cNvSpPr/>
          <p:nvPr>
            <p:ph type="pic" sz="quarter" idx="24"/>
          </p:nvPr>
        </p:nvSpPr>
        <p:spPr>
          <a:xfrm>
            <a:off x="4223148" y="1548580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90" name="Picture Placeholder 8"/>
          <p:cNvSpPr/>
          <p:nvPr>
            <p:ph type="pic" sz="quarter" idx="25"/>
          </p:nvPr>
        </p:nvSpPr>
        <p:spPr>
          <a:xfrm>
            <a:off x="8198647" y="1546281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2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9" name="Group"/>
          <p:cNvGrpSpPr/>
          <p:nvPr/>
        </p:nvGrpSpPr>
        <p:grpSpPr>
          <a:xfrm>
            <a:off x="3113296" y="251999"/>
            <a:ext cx="690137" cy="720460"/>
            <a:chOff x="0" y="0"/>
            <a:chExt cx="690135" cy="720458"/>
          </a:xfrm>
        </p:grpSpPr>
        <p:sp>
          <p:nvSpPr>
            <p:cNvPr id="193" name="Logo color"/>
            <p:cNvSpPr/>
            <p:nvPr/>
          </p:nvSpPr>
          <p:spPr>
            <a:xfrm>
              <a:off x="2384" y="430544"/>
              <a:ext cx="111265" cy="162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94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62727" y="437019"/>
              <a:ext cx="156220" cy="1493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5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90136" cy="405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6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57070" y="476569"/>
              <a:ext cx="194452" cy="711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7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4580" y="429109"/>
              <a:ext cx="122071" cy="1658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8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04365" y="577550"/>
              <a:ext cx="265586" cy="1429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0" name="2021 HighNESS McStas School"/>
          <p:cNvSpPr txBox="1"/>
          <p:nvPr/>
        </p:nvSpPr>
        <p:spPr>
          <a:xfrm>
            <a:off x="1925741" y="155334"/>
            <a:ext cx="1002693" cy="72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algn="ctr" defTabSz="768095">
              <a:lnSpc>
                <a:spcPct val="110000"/>
              </a:lnSpc>
              <a:spcBef>
                <a:spcPts val="0"/>
              </a:spcBef>
              <a:defRPr b="1" i="1" sz="1175"/>
            </a:pPr>
            <a:r>
              <a:t>2021 HighNESS</a:t>
            </a:r>
            <a:br/>
            <a:r>
              <a:t>McStas School</a:t>
            </a:r>
          </a:p>
        </p:txBody>
      </p:sp>
      <p:sp>
        <p:nvSpPr>
          <p:cNvPr id="20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204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202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203" name="HighNess-logo.png" descr="HighNess-logo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5" name="eulogo.jpg" descr="eulogo.jp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1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5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7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221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219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220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34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222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25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223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224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26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233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227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228" name="logoill.pdf" descr="logoill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29" name="mcstas-logo.pdf" descr="mcstas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0" name="PSI-Logo_trans.png" descr="PSI-Logo_trans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1" name="ku-logo.pdf" descr="ku-logo.pdf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2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235" name="eulogo.jpg" descr="eulog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50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DTU Fysik</a:t>
            </a:r>
          </a:p>
        </p:txBody>
      </p:sp>
      <p:sp>
        <p:nvSpPr>
          <p:cNvPr id="252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2021</a:t>
            </a:r>
          </a:p>
        </p:txBody>
      </p:sp>
      <p:sp>
        <p:nvSpPr>
          <p:cNvPr id="253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4" name="Logo color"/>
          <p:cNvSpPr/>
          <p:nvPr/>
        </p:nvSpPr>
        <p:spPr>
          <a:xfrm>
            <a:off x="4870539" y="1651373"/>
            <a:ext cx="2388324" cy="3483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55" name="Slide Number"/>
          <p:cNvSpPr txBox="1"/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5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7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697" y="2381250"/>
            <a:ext cx="3886201" cy="2095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5" name="Group"/>
          <p:cNvGrpSpPr/>
          <p:nvPr/>
        </p:nvGrpSpPr>
        <p:grpSpPr>
          <a:xfrm>
            <a:off x="3041104" y="4876362"/>
            <a:ext cx="1302881" cy="1360126"/>
            <a:chOff x="0" y="0"/>
            <a:chExt cx="1302880" cy="1360125"/>
          </a:xfrm>
        </p:grpSpPr>
        <p:sp>
          <p:nvSpPr>
            <p:cNvPr id="259" name="Logo color"/>
            <p:cNvSpPr/>
            <p:nvPr/>
          </p:nvSpPr>
          <p:spPr>
            <a:xfrm>
              <a:off x="4501" y="812808"/>
              <a:ext cx="210053" cy="30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60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3564" y="825033"/>
              <a:ext cx="294923" cy="2819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1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302881" cy="765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2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85313" y="899696"/>
              <a:ext cx="367097" cy="1343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3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35190" y="810100"/>
              <a:ext cx="230453" cy="313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4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85812" y="1090335"/>
              <a:ext cx="501390" cy="2697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6" name="Rectangle"/>
          <p:cNvSpPr/>
          <p:nvPr/>
        </p:nvSpPr>
        <p:spPr>
          <a:xfrm>
            <a:off x="8841323" y="661468"/>
            <a:ext cx="1498025" cy="8157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grpSp>
        <p:nvGrpSpPr>
          <p:cNvPr id="273" name="Group"/>
          <p:cNvGrpSpPr/>
          <p:nvPr/>
        </p:nvGrpSpPr>
        <p:grpSpPr>
          <a:xfrm>
            <a:off x="8464313" y="2129989"/>
            <a:ext cx="2488676" cy="2598022"/>
            <a:chOff x="0" y="0"/>
            <a:chExt cx="2488674" cy="2598020"/>
          </a:xfrm>
        </p:grpSpPr>
        <p:sp>
          <p:nvSpPr>
            <p:cNvPr id="267" name="Logo color"/>
            <p:cNvSpPr/>
            <p:nvPr/>
          </p:nvSpPr>
          <p:spPr>
            <a:xfrm>
              <a:off x="8598" y="1552572"/>
              <a:ext cx="401227" cy="585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68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668625" y="1575922"/>
              <a:ext cx="563340" cy="5384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9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2488675" cy="14623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0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27013" y="1718540"/>
              <a:ext cx="701203" cy="2567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1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49245" y="1547399"/>
              <a:ext cx="440195" cy="5980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2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736954" y="2082685"/>
              <a:ext cx="957720" cy="5153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7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277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275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276" name="HighNess-logo.png" descr="HighNess-logo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78" name="EU-project-banner.png" descr="EU-project-banner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697049" y="5583520"/>
            <a:ext cx="7346224" cy="8686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eulogo.jpg" descr="eulog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.jpeg"/><Relationship Id="rId12" Type="http://schemas.openxmlformats.org/officeDocument/2006/relationships/slideLayout" Target="../slideLayouts/slideLayout1.xml"/><Relationship Id="rId13" Type="http://schemas.openxmlformats.org/officeDocument/2006/relationships/slideLayout" Target="../slideLayouts/slideLayout2.xml"/><Relationship Id="rId14" Type="http://schemas.openxmlformats.org/officeDocument/2006/relationships/slideLayout" Target="../slideLayouts/slideLayout3.xml"/><Relationship Id="rId15" Type="http://schemas.openxmlformats.org/officeDocument/2006/relationships/slideLayout" Target="../slideLayouts/slideLayout4.xml"/><Relationship Id="rId16" Type="http://schemas.openxmlformats.org/officeDocument/2006/relationships/slideLayout" Target="../slideLayouts/slideLayout5.xml"/><Relationship Id="rId17" Type="http://schemas.openxmlformats.org/officeDocument/2006/relationships/slideLayout" Target="../slideLayouts/slideLayout6.xml"/><Relationship Id="rId18" Type="http://schemas.openxmlformats.org/officeDocument/2006/relationships/slideLayout" Target="../slideLayouts/slideLayout7.xml"/><Relationship Id="rId19" Type="http://schemas.openxmlformats.org/officeDocument/2006/relationships/slideLayout" Target="../slideLayouts/slideLayout8.xml"/><Relationship Id="rId2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10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8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9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" name="EU-project-banner.png" descr="EU-project-banner.png"/>
          <p:cNvPicPr>
            <a:picLocks noChangeAspect="1"/>
          </p:cNvPicPr>
          <p:nvPr/>
        </p:nvPicPr>
        <p:blipFill>
          <a:blip r:embed="rId4">
            <a:extLst/>
          </a:blip>
          <a:srcRect l="503" t="5582" r="84167" b="7665"/>
          <a:stretch>
            <a:fillRect/>
          </a:stretch>
        </p:blipFill>
        <p:spPr>
          <a:xfrm>
            <a:off x="14280104" y="6366867"/>
            <a:ext cx="485475" cy="32489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12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5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13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14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6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23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17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8" name="logoill.pdf" descr="logoill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" name="mcstas-logo.pdf" descr="mcstas-logo.pdf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" name="PSI-Logo_trans.png" descr="PSI-Logo_trans.png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1" name="ku-logo.pdf" descr="ku-logo.pdf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2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25" name="eulogo.jpg" descr="eulogo.jp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Title Text"/>
          <p:cNvSpPr txBox="1"/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/>
            <a:r>
              <a:t>Title Text</a:t>
            </a:r>
          </a:p>
        </p:txBody>
      </p:sp>
      <p:sp>
        <p:nvSpPr>
          <p:cNvPr id="27" name="Body Level One…"/>
          <p:cNvSpPr txBox="1"/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fit.mccode.org" TargetMode="External"/><Relationship Id="rId3" Type="http://schemas.openxmlformats.org/officeDocument/2006/relationships/hyperlink" Target="http://ifit.mccode.org/McStas.html" TargetMode="External"/><Relationship Id="rId4" Type="http://schemas.openxmlformats.org/officeDocument/2006/relationships/hyperlink" Target="http://ifit.mccode.org/Downloads/iFit.zip" TargetMode="External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"/><Relationship Id="rId3" Type="http://schemas.openxmlformats.org/officeDocument/2006/relationships/image" Target="../media/image8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4.tif"/><Relationship Id="rId5" Type="http://schemas.openxmlformats.org/officeDocument/2006/relationships/image" Target="../media/image5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Relationship Id="rId3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imulation optimisation, variance reduciton, brilliance basics,  FOM’s and too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03504">
              <a:defRPr sz="5280"/>
            </a:pPr>
            <a:r>
              <a:t>Simulation optimisation, variance reduciton, brilliance basics, </a:t>
            </a:r>
            <a:br/>
            <a:r>
              <a:t>FOM’s and tools</a:t>
            </a:r>
          </a:p>
        </p:txBody>
      </p:sp>
      <p:sp>
        <p:nvSpPr>
          <p:cNvPr id="289" name="Peter Willendrup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600">
                <a:latin typeface="Verdana"/>
                <a:ea typeface="Verdana"/>
                <a:cs typeface="Verdana"/>
                <a:sym typeface="Verdana"/>
              </a:defRPr>
            </a:pPr>
          </a:p>
          <a:p>
            <a:pPr>
              <a:defRPr sz="2600">
                <a:latin typeface="Verdana"/>
                <a:ea typeface="Verdana"/>
                <a:cs typeface="Verdana"/>
                <a:sym typeface="Verdana"/>
              </a:defRPr>
            </a:pPr>
            <a:r>
              <a:t>Peter Willendrup</a:t>
            </a:r>
          </a:p>
        </p:txBody>
      </p:sp>
      <p:sp>
        <p:nvSpPr>
          <p:cNvPr id="2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6164" r="0" b="0"/>
          <a:stretch>
            <a:fillRect/>
          </a:stretch>
        </p:blipFill>
        <p:spPr>
          <a:xfrm>
            <a:off x="1518860" y="903878"/>
            <a:ext cx="9141580" cy="5405348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sp>
        <p:nvSpPr>
          <p:cNvPr id="346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0148" r="0" b="0"/>
          <a:stretch>
            <a:fillRect/>
          </a:stretch>
        </p:blipFill>
        <p:spPr>
          <a:xfrm>
            <a:off x="1517783" y="1136665"/>
            <a:ext cx="9143735" cy="5168424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sp>
        <p:nvSpPr>
          <p:cNvPr id="351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sp>
        <p:nvSpPr>
          <p:cNvPr id="355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505" t="7687" r="194" b="42952"/>
          <a:stretch>
            <a:fillRect/>
          </a:stretch>
        </p:blipFill>
        <p:spPr>
          <a:xfrm>
            <a:off x="1687512" y="1774569"/>
            <a:ext cx="8804208" cy="11544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45641" y="2131745"/>
            <a:ext cx="617617" cy="440159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Line"/>
          <p:cNvSpPr/>
          <p:nvPr/>
        </p:nvSpPr>
        <p:spPr>
          <a:xfrm>
            <a:off x="1835150" y="2986824"/>
            <a:ext cx="8509001" cy="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60" name="10 m"/>
          <p:cNvSpPr txBox="1"/>
          <p:nvPr/>
        </p:nvSpPr>
        <p:spPr>
          <a:xfrm>
            <a:off x="5857428" y="2708423"/>
            <a:ext cx="464444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10 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sp>
        <p:nvSpPr>
          <p:cNvPr id="363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6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505" t="7687" r="194" b="42952"/>
          <a:stretch>
            <a:fillRect/>
          </a:stretch>
        </p:blipFill>
        <p:spPr>
          <a:xfrm>
            <a:off x="1687512" y="1774569"/>
            <a:ext cx="8804208" cy="11544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2119" t="4638" r="2119" b="42543"/>
          <a:stretch>
            <a:fillRect/>
          </a:stretch>
        </p:blipFill>
        <p:spPr>
          <a:xfrm>
            <a:off x="1685924" y="3073146"/>
            <a:ext cx="8613936" cy="18887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45641" y="2131745"/>
            <a:ext cx="617617" cy="440159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Line"/>
          <p:cNvSpPr/>
          <p:nvPr/>
        </p:nvSpPr>
        <p:spPr>
          <a:xfrm>
            <a:off x="1835150" y="2986824"/>
            <a:ext cx="8509001" cy="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69" name="10 m"/>
          <p:cNvSpPr txBox="1"/>
          <p:nvPr/>
        </p:nvSpPr>
        <p:spPr>
          <a:xfrm>
            <a:off x="5857428" y="2708423"/>
            <a:ext cx="464444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10 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sp>
        <p:nvSpPr>
          <p:cNvPr id="372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505" t="7687" r="194" b="42952"/>
          <a:stretch>
            <a:fillRect/>
          </a:stretch>
        </p:blipFill>
        <p:spPr>
          <a:xfrm>
            <a:off x="1687512" y="1774569"/>
            <a:ext cx="8804208" cy="11544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82764" y="5038092"/>
            <a:ext cx="8613772" cy="1222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2119" t="4638" r="2119" b="42543"/>
          <a:stretch>
            <a:fillRect/>
          </a:stretch>
        </p:blipFill>
        <p:spPr>
          <a:xfrm>
            <a:off x="1685924" y="3073146"/>
            <a:ext cx="8613936" cy="1888734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Line"/>
          <p:cNvSpPr/>
          <p:nvPr/>
        </p:nvSpPr>
        <p:spPr>
          <a:xfrm>
            <a:off x="1835150" y="2986824"/>
            <a:ext cx="8509001" cy="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78" name="10 m"/>
          <p:cNvSpPr txBox="1"/>
          <p:nvPr/>
        </p:nvSpPr>
        <p:spPr>
          <a:xfrm>
            <a:off x="5857428" y="2708423"/>
            <a:ext cx="464444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10 m</a:t>
            </a:r>
          </a:p>
        </p:txBody>
      </p:sp>
      <p:pic>
        <p:nvPicPr>
          <p:cNvPr id="37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45641" y="2131745"/>
            <a:ext cx="617617" cy="4401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Liouvilles Theor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Liouvilles Theorem</a:t>
            </a:r>
          </a:p>
        </p:txBody>
      </p:sp>
      <p:sp>
        <p:nvSpPr>
          <p:cNvPr id="382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2463" y="1597090"/>
            <a:ext cx="9354374" cy="4947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8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0" r="258" b="89789"/>
          <a:stretch>
            <a:fillRect/>
          </a:stretch>
        </p:blipFill>
        <p:spPr>
          <a:xfrm rot="21589166">
            <a:off x="9388834" y="1597347"/>
            <a:ext cx="1354037" cy="505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493"/>
                </a:moveTo>
                <a:lnTo>
                  <a:pt x="1113" y="21600"/>
                </a:lnTo>
                <a:lnTo>
                  <a:pt x="21600" y="3627"/>
                </a:lnTo>
                <a:lnTo>
                  <a:pt x="21157" y="0"/>
                </a:lnTo>
                <a:lnTo>
                  <a:pt x="14235" y="4"/>
                </a:lnTo>
                <a:lnTo>
                  <a:pt x="0" y="12493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8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0" r="411" b="90673"/>
          <a:stretch>
            <a:fillRect/>
          </a:stretch>
        </p:blipFill>
        <p:spPr>
          <a:xfrm rot="21245169">
            <a:off x="9402415" y="1407690"/>
            <a:ext cx="1339710" cy="461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677"/>
                </a:moveTo>
                <a:lnTo>
                  <a:pt x="894" y="21600"/>
                </a:lnTo>
                <a:lnTo>
                  <a:pt x="21600" y="1923"/>
                </a:lnTo>
                <a:lnTo>
                  <a:pt x="21383" y="0"/>
                </a:lnTo>
                <a:lnTo>
                  <a:pt x="14388" y="4"/>
                </a:lnTo>
                <a:lnTo>
                  <a:pt x="0" y="13677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8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0" r="416" b="90704"/>
          <a:stretch>
            <a:fillRect/>
          </a:stretch>
        </p:blipFill>
        <p:spPr>
          <a:xfrm rot="21078054">
            <a:off x="9405759" y="1202942"/>
            <a:ext cx="1339216" cy="4599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722"/>
                </a:moveTo>
                <a:lnTo>
                  <a:pt x="886" y="21600"/>
                </a:lnTo>
                <a:lnTo>
                  <a:pt x="21600" y="1859"/>
                </a:lnTo>
                <a:lnTo>
                  <a:pt x="21391" y="0"/>
                </a:lnTo>
                <a:lnTo>
                  <a:pt x="14393" y="4"/>
                </a:lnTo>
                <a:lnTo>
                  <a:pt x="0" y="13722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88" name="Screenshot 2019-06-18 at 10.41.20.png" descr="Screenshot 2019-06-18 at 10.41.20.png"/>
          <p:cNvPicPr>
            <a:picLocks noChangeAspect="1"/>
          </p:cNvPicPr>
          <p:nvPr/>
        </p:nvPicPr>
        <p:blipFill>
          <a:blip r:embed="rId3">
            <a:extLst/>
          </a:blip>
          <a:srcRect l="37343" t="0" r="35777" b="49905"/>
          <a:stretch>
            <a:fillRect/>
          </a:stretch>
        </p:blipFill>
        <p:spPr>
          <a:xfrm>
            <a:off x="7138908" y="179639"/>
            <a:ext cx="2372553" cy="7249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Liouvilles Theor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Liouvilles Theorem</a:t>
            </a:r>
          </a:p>
        </p:txBody>
      </p:sp>
      <p:sp>
        <p:nvSpPr>
          <p:cNvPr id="391" name="1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12</a:t>
            </a:r>
          </a:p>
        </p:txBody>
      </p:sp>
      <p:sp>
        <p:nvSpPr>
          <p:cNvPr id="3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2463" y="1597090"/>
            <a:ext cx="9354374" cy="4947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49100" y="5072897"/>
            <a:ext cx="8081100" cy="14347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0" r="258" b="89789"/>
          <a:stretch>
            <a:fillRect/>
          </a:stretch>
        </p:blipFill>
        <p:spPr>
          <a:xfrm rot="21589166">
            <a:off x="9388834" y="1597347"/>
            <a:ext cx="1354037" cy="505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493"/>
                </a:moveTo>
                <a:lnTo>
                  <a:pt x="1113" y="21600"/>
                </a:lnTo>
                <a:lnTo>
                  <a:pt x="21600" y="3627"/>
                </a:lnTo>
                <a:lnTo>
                  <a:pt x="21157" y="0"/>
                </a:lnTo>
                <a:lnTo>
                  <a:pt x="14235" y="4"/>
                </a:lnTo>
                <a:lnTo>
                  <a:pt x="0" y="12493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9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0" r="411" b="90673"/>
          <a:stretch>
            <a:fillRect/>
          </a:stretch>
        </p:blipFill>
        <p:spPr>
          <a:xfrm rot="21245169">
            <a:off x="9402415" y="1407690"/>
            <a:ext cx="1339710" cy="461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677"/>
                </a:moveTo>
                <a:lnTo>
                  <a:pt x="894" y="21600"/>
                </a:lnTo>
                <a:lnTo>
                  <a:pt x="21600" y="1923"/>
                </a:lnTo>
                <a:lnTo>
                  <a:pt x="21383" y="0"/>
                </a:lnTo>
                <a:lnTo>
                  <a:pt x="14388" y="4"/>
                </a:lnTo>
                <a:lnTo>
                  <a:pt x="0" y="13677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9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0" r="416" b="90704"/>
          <a:stretch>
            <a:fillRect/>
          </a:stretch>
        </p:blipFill>
        <p:spPr>
          <a:xfrm rot="21078054">
            <a:off x="9405759" y="1202942"/>
            <a:ext cx="1339216" cy="4599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722"/>
                </a:moveTo>
                <a:lnTo>
                  <a:pt x="886" y="21600"/>
                </a:lnTo>
                <a:lnTo>
                  <a:pt x="21600" y="1859"/>
                </a:lnTo>
                <a:lnTo>
                  <a:pt x="21391" y="0"/>
                </a:lnTo>
                <a:lnTo>
                  <a:pt x="14393" y="4"/>
                </a:lnTo>
                <a:lnTo>
                  <a:pt x="0" y="13722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98" name="Screenshot 2019-06-18 at 10.41.20.png" descr="Screenshot 2019-06-18 at 10.41.20.png"/>
          <p:cNvPicPr>
            <a:picLocks noChangeAspect="1"/>
          </p:cNvPicPr>
          <p:nvPr/>
        </p:nvPicPr>
        <p:blipFill>
          <a:blip r:embed="rId4">
            <a:extLst/>
          </a:blip>
          <a:srcRect l="37343" t="0" r="35777" b="49905"/>
          <a:stretch>
            <a:fillRect/>
          </a:stretch>
        </p:blipFill>
        <p:spPr>
          <a:xfrm>
            <a:off x="7138908" y="179639"/>
            <a:ext cx="2372553" cy="7249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A good optic maximises transfer of brilli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good optic maximises </a:t>
            </a:r>
            <a:r>
              <a:rPr i="1"/>
              <a:t>transfer</a:t>
            </a:r>
            <a:r>
              <a:t> of brilliance</a:t>
            </a:r>
          </a:p>
        </p:txBody>
      </p:sp>
      <p:sp>
        <p:nvSpPr>
          <p:cNvPr id="401" name="Example, elliptic guide designed by guide_bot                     See Thursday talk by Mads Bertelsen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Example, elliptic guide designed by guide_bot</a:t>
            </a:r>
            <a:br/>
            <a:r>
              <a:t>                    See Thursday talk by Mads Bertelsen</a:t>
            </a:r>
          </a:p>
        </p:txBody>
      </p:sp>
      <p:sp>
        <p:nvSpPr>
          <p:cNvPr id="4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03" name="PGECCE_4Vsize1_geometry.png" descr="PGECCE_4Vsize1_geometry.png"/>
          <p:cNvPicPr>
            <a:picLocks noChangeAspect="1"/>
          </p:cNvPicPr>
          <p:nvPr/>
        </p:nvPicPr>
        <p:blipFill>
          <a:blip r:embed="rId2">
            <a:extLst/>
          </a:blip>
          <a:srcRect l="5542" t="2897" r="1953" b="2897"/>
          <a:stretch>
            <a:fillRect/>
          </a:stretch>
        </p:blipFill>
        <p:spPr>
          <a:xfrm>
            <a:off x="1719242" y="2465056"/>
            <a:ext cx="5322390" cy="37952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4" name="PGECCE_4Vsize1_overall_pure.png" descr="PGECCE_4Vsize1_overall_pure.png"/>
          <p:cNvPicPr>
            <a:picLocks noChangeAspect="1"/>
          </p:cNvPicPr>
          <p:nvPr/>
        </p:nvPicPr>
        <p:blipFill>
          <a:blip r:embed="rId3">
            <a:extLst/>
          </a:blip>
          <a:srcRect l="6180" t="5124" r="6180" b="28902"/>
          <a:stretch>
            <a:fillRect/>
          </a:stretch>
        </p:blipFill>
        <p:spPr>
          <a:xfrm>
            <a:off x="7237121" y="1492474"/>
            <a:ext cx="4496026" cy="4833559"/>
          </a:xfrm>
          <a:prstGeom prst="rect">
            <a:avLst/>
          </a:prstGeom>
          <a:ln w="12700">
            <a:miter lim="400000"/>
          </a:ln>
        </p:spPr>
      </p:pic>
      <p:sp>
        <p:nvSpPr>
          <p:cNvPr id="405" name="Line"/>
          <p:cNvSpPr/>
          <p:nvPr/>
        </p:nvSpPr>
        <p:spPr>
          <a:xfrm>
            <a:off x="2148879" y="2123269"/>
            <a:ext cx="869571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imple BT-means by McStas-code?  See example folder…"/>
          <p:cNvSpPr txBox="1"/>
          <p:nvPr>
            <p:ph type="title"/>
          </p:nvPr>
        </p:nvSpPr>
        <p:spPr>
          <a:xfrm>
            <a:off x="2028725" y="172126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Simple BT-means by McStas-code? </a:t>
            </a:r>
            <a:br/>
            <a:r>
              <a:t>See example folder…</a:t>
            </a:r>
          </a:p>
        </p:txBody>
      </p:sp>
      <p:sp>
        <p:nvSpPr>
          <p:cNvPr id="408" name="BTsimple, measures phase space before optic…"/>
          <p:cNvSpPr txBox="1"/>
          <p:nvPr>
            <p:ph type="body" idx="1"/>
          </p:nvPr>
        </p:nvSpPr>
        <p:spPr>
          <a:xfrm>
            <a:off x="1774800" y="1452399"/>
            <a:ext cx="9312375" cy="4545579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BTsimple</a:t>
            </a:r>
            <a:r>
              <a:t>, measures phase space before optic…</a:t>
            </a:r>
            <a:br/>
          </a:p>
        </p:txBody>
      </p:sp>
      <p:sp>
        <p:nvSpPr>
          <p:cNvPr id="4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0" name="Rectangle"/>
          <p:cNvSpPr/>
          <p:nvPr/>
        </p:nvSpPr>
        <p:spPr>
          <a:xfrm>
            <a:off x="77397" y="1758260"/>
            <a:ext cx="1514956" cy="37232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411" name="Screen Shot 2021-04-13 at 20.08.07.png" descr="Screen Shot 2021-04-13 at 20.08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990" y="2098505"/>
            <a:ext cx="7734301" cy="889001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1."/>
          <p:cNvSpPr txBox="1"/>
          <p:nvPr/>
        </p:nvSpPr>
        <p:spPr>
          <a:xfrm>
            <a:off x="116664" y="2345622"/>
            <a:ext cx="309266" cy="394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800"/>
            </a:lvl1pPr>
          </a:lstStyle>
          <a:p>
            <a:pPr/>
            <a:r>
              <a:t>1.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Rectangle"/>
          <p:cNvSpPr/>
          <p:nvPr/>
        </p:nvSpPr>
        <p:spPr>
          <a:xfrm>
            <a:off x="77397" y="1758260"/>
            <a:ext cx="1514956" cy="37232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15" name="BTsimple, measures phase space before optic…"/>
          <p:cNvSpPr txBox="1"/>
          <p:nvPr>
            <p:ph type="body" idx="1"/>
          </p:nvPr>
        </p:nvSpPr>
        <p:spPr>
          <a:xfrm>
            <a:off x="1774800" y="1452399"/>
            <a:ext cx="9312375" cy="4545579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BTsimple</a:t>
            </a:r>
            <a:r>
              <a:t>, measures phase space </a:t>
            </a:r>
            <a:r>
              <a:rPr b="1"/>
              <a:t>before</a:t>
            </a:r>
            <a:r>
              <a:t> optic…</a:t>
            </a:r>
            <a:br/>
          </a:p>
        </p:txBody>
      </p:sp>
      <p:sp>
        <p:nvSpPr>
          <p:cNvPr id="4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17" name="Screen Shot 2021-04-13 at 20.08.07.png" descr="Screen Shot 2021-04-13 at 20.08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990" y="2098505"/>
            <a:ext cx="7734301" cy="889001"/>
          </a:xfrm>
          <a:prstGeom prst="rect">
            <a:avLst/>
          </a:prstGeom>
          <a:ln w="12700">
            <a:miter lim="400000"/>
          </a:ln>
        </p:spPr>
      </p:pic>
      <p:sp>
        <p:nvSpPr>
          <p:cNvPr id="418" name="1."/>
          <p:cNvSpPr txBox="1"/>
          <p:nvPr/>
        </p:nvSpPr>
        <p:spPr>
          <a:xfrm>
            <a:off x="116664" y="2345622"/>
            <a:ext cx="309266" cy="394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800"/>
            </a:lvl1pPr>
          </a:lstStyle>
          <a:p>
            <a:pPr/>
            <a:r>
              <a:t>1.</a:t>
            </a:r>
          </a:p>
        </p:txBody>
      </p:sp>
      <p:sp>
        <p:nvSpPr>
          <p:cNvPr id="419" name="Line"/>
          <p:cNvSpPr/>
          <p:nvPr/>
        </p:nvSpPr>
        <p:spPr>
          <a:xfrm flipH="1">
            <a:off x="4740522" y="1476245"/>
            <a:ext cx="3394412" cy="71603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20" name="Spatial ranges"/>
          <p:cNvSpPr txBox="1"/>
          <p:nvPr/>
        </p:nvSpPr>
        <p:spPr>
          <a:xfrm>
            <a:off x="8242979" y="1346374"/>
            <a:ext cx="1311772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Spatial ranges</a:t>
            </a:r>
          </a:p>
        </p:txBody>
      </p:sp>
      <p:sp>
        <p:nvSpPr>
          <p:cNvPr id="421" name="Line"/>
          <p:cNvSpPr/>
          <p:nvPr/>
        </p:nvSpPr>
        <p:spPr>
          <a:xfrm flipH="1" flipV="1">
            <a:off x="4684734" y="2711137"/>
            <a:ext cx="3138658" cy="117189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22" name="Spectral range"/>
          <p:cNvSpPr txBox="1"/>
          <p:nvPr/>
        </p:nvSpPr>
        <p:spPr>
          <a:xfrm>
            <a:off x="7970658" y="3794430"/>
            <a:ext cx="133429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Spectral range</a:t>
            </a:r>
          </a:p>
        </p:txBody>
      </p:sp>
      <p:sp>
        <p:nvSpPr>
          <p:cNvPr id="423" name="Line"/>
          <p:cNvSpPr/>
          <p:nvPr/>
        </p:nvSpPr>
        <p:spPr>
          <a:xfrm flipV="1">
            <a:off x="2091357" y="2993511"/>
            <a:ext cx="1" cy="223148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24" name="Directional range"/>
          <p:cNvSpPr txBox="1"/>
          <p:nvPr/>
        </p:nvSpPr>
        <p:spPr>
          <a:xfrm>
            <a:off x="1745953" y="5406406"/>
            <a:ext cx="154880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Directional range</a:t>
            </a:r>
          </a:p>
        </p:txBody>
      </p:sp>
      <p:sp>
        <p:nvSpPr>
          <p:cNvPr id="425" name="Simple BT-means by McStas-code?  See example folder…"/>
          <p:cNvSpPr txBox="1"/>
          <p:nvPr>
            <p:ph type="title"/>
          </p:nvPr>
        </p:nvSpPr>
        <p:spPr>
          <a:xfrm>
            <a:off x="2028725" y="172126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Simple BT-means by McStas-code? </a:t>
            </a:r>
            <a:br/>
            <a:r>
              <a:t>See example folder…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op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Topics</a:t>
            </a:r>
          </a:p>
        </p:txBody>
      </p:sp>
      <p:sp>
        <p:nvSpPr>
          <p:cNvPr id="293" name="Optimising your simulation (statistics etc.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  <a:r>
              <a:t>Optimising your simulation (statistics etc.)</a:t>
            </a:r>
          </a:p>
          <a:p>
            <a:pPr lvl="1">
              <a:buChar char="•"/>
            </a:pPr>
            <a:r>
              <a:t>Variance reduction / biasing</a:t>
            </a:r>
          </a:p>
          <a:p>
            <a:pPr lvl="1">
              <a:buChar char="•"/>
            </a:pPr>
          </a:p>
          <a:p>
            <a:pPr/>
            <a:r>
              <a:t>Source brilliance and brilliance transfer</a:t>
            </a:r>
          </a:p>
          <a:p>
            <a:pPr/>
          </a:p>
          <a:p>
            <a:pPr/>
            <a:r>
              <a:t>Deciding for a figure of merit</a:t>
            </a:r>
          </a:p>
          <a:p>
            <a:pPr/>
          </a:p>
          <a:p>
            <a:pPr/>
            <a:r>
              <a:t>Tools: scans, iFit and guide_bot</a:t>
            </a:r>
          </a:p>
        </p:txBody>
      </p:sp>
      <p:sp>
        <p:nvSpPr>
          <p:cNvPr id="2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Rectangle"/>
          <p:cNvSpPr/>
          <p:nvPr/>
        </p:nvSpPr>
        <p:spPr>
          <a:xfrm>
            <a:off x="77397" y="1758260"/>
            <a:ext cx="1514956" cy="37232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28" name="BTsimple, measures phase space before and after optic…"/>
          <p:cNvSpPr txBox="1"/>
          <p:nvPr>
            <p:ph type="body" idx="1"/>
          </p:nvPr>
        </p:nvSpPr>
        <p:spPr>
          <a:xfrm>
            <a:off x="1774800" y="1452399"/>
            <a:ext cx="9312375" cy="4545579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BTsimple</a:t>
            </a:r>
            <a:r>
              <a:t>, measures phase space </a:t>
            </a:r>
            <a:r>
              <a:rPr b="1"/>
              <a:t>before</a:t>
            </a:r>
            <a:r>
              <a:t> and </a:t>
            </a:r>
            <a:r>
              <a:rPr b="1"/>
              <a:t>after</a:t>
            </a:r>
            <a:r>
              <a:t> optic…</a:t>
            </a:r>
            <a:br/>
          </a:p>
        </p:txBody>
      </p:sp>
      <p:sp>
        <p:nvSpPr>
          <p:cNvPr id="4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30" name="Screen Shot 2021-04-13 at 20.08.07.png" descr="Screen Shot 2021-04-13 at 20.08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990" y="2098505"/>
            <a:ext cx="7734301" cy="88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1" name="Screen Shot 2021-04-13 at 20.08.18.png" descr="Screen Shot 2021-04-13 at 20.08.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4649" y="3538589"/>
            <a:ext cx="7975601" cy="1028701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1."/>
          <p:cNvSpPr txBox="1"/>
          <p:nvPr/>
        </p:nvSpPr>
        <p:spPr>
          <a:xfrm>
            <a:off x="116664" y="2345622"/>
            <a:ext cx="309266" cy="394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800"/>
            </a:lvl1pPr>
          </a:lstStyle>
          <a:p>
            <a:pPr/>
            <a:r>
              <a:t>1.</a:t>
            </a:r>
          </a:p>
        </p:txBody>
      </p:sp>
      <p:sp>
        <p:nvSpPr>
          <p:cNvPr id="433" name="2."/>
          <p:cNvSpPr txBox="1"/>
          <p:nvPr/>
        </p:nvSpPr>
        <p:spPr>
          <a:xfrm>
            <a:off x="116664" y="3855556"/>
            <a:ext cx="309266" cy="39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800"/>
            </a:lvl1pPr>
          </a:lstStyle>
          <a:p>
            <a:pPr/>
            <a:r>
              <a:t>2.</a:t>
            </a:r>
          </a:p>
        </p:txBody>
      </p:sp>
      <p:sp>
        <p:nvSpPr>
          <p:cNvPr id="434" name="Line"/>
          <p:cNvSpPr/>
          <p:nvPr/>
        </p:nvSpPr>
        <p:spPr>
          <a:xfrm>
            <a:off x="8846044" y="2547876"/>
            <a:ext cx="1" cy="149584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35" name="Same phase-space element and identical binning…"/>
          <p:cNvSpPr txBox="1"/>
          <p:nvPr/>
        </p:nvSpPr>
        <p:spPr>
          <a:xfrm>
            <a:off x="9261839" y="3031011"/>
            <a:ext cx="2542878" cy="450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Same phase-space element</a:t>
            </a:r>
            <a:br/>
            <a:r>
              <a:t>and identical binning…</a:t>
            </a:r>
          </a:p>
        </p:txBody>
      </p:sp>
      <p:sp>
        <p:nvSpPr>
          <p:cNvPr id="436" name="Simple BT-means by McStas-code?  See example folder…"/>
          <p:cNvSpPr txBox="1"/>
          <p:nvPr>
            <p:ph type="title"/>
          </p:nvPr>
        </p:nvSpPr>
        <p:spPr>
          <a:xfrm>
            <a:off x="2028725" y="172126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Simple BT-means by McStas-code? </a:t>
            </a:r>
            <a:br/>
            <a:r>
              <a:t>See example folder…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Rectangle"/>
          <p:cNvSpPr/>
          <p:nvPr/>
        </p:nvSpPr>
        <p:spPr>
          <a:xfrm>
            <a:off x="77397" y="1758260"/>
            <a:ext cx="1514956" cy="37232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39" name="BTsimple, measures phase space before and after optic,  calculates transferred fraction as fct. of wavelength:…"/>
          <p:cNvSpPr txBox="1"/>
          <p:nvPr>
            <p:ph type="body" idx="1"/>
          </p:nvPr>
        </p:nvSpPr>
        <p:spPr>
          <a:xfrm>
            <a:off x="1774800" y="1452399"/>
            <a:ext cx="9312375" cy="4545579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BTsimple</a:t>
            </a:r>
            <a:r>
              <a:t>, measures phase space </a:t>
            </a:r>
            <a:r>
              <a:rPr b="1"/>
              <a:t>before</a:t>
            </a:r>
            <a:r>
              <a:t> and </a:t>
            </a:r>
            <a:r>
              <a:rPr b="1"/>
              <a:t>after</a:t>
            </a:r>
            <a:r>
              <a:t> optic, </a:t>
            </a:r>
            <a:br/>
            <a:r>
              <a:t>calculates transferred fraction as fct. of wavelength:</a:t>
            </a:r>
            <a:br/>
            <a:br/>
            <a:br/>
            <a:br/>
            <a:br/>
            <a:br/>
            <a:br/>
            <a:br/>
            <a:br/>
            <a:br/>
            <a:br/>
            <a:br/>
          </a:p>
          <a:p>
            <a:pPr>
              <a:defRPr b="1"/>
            </a:pPr>
            <a:r>
              <a:t>Performs piece-wise division of the bins w. </a:t>
            </a:r>
            <a:br/>
            <a:r>
              <a:t>error propagation  </a:t>
            </a:r>
          </a:p>
        </p:txBody>
      </p:sp>
      <p:sp>
        <p:nvSpPr>
          <p:cNvPr id="4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41" name="Screen Shot 2021-04-13 at 20.08.07.png" descr="Screen Shot 2021-04-13 at 20.08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990" y="2098505"/>
            <a:ext cx="7734301" cy="88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2" name="Screen Shot 2021-04-13 at 20.08.18.png" descr="Screen Shot 2021-04-13 at 20.08.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4649" y="3538589"/>
            <a:ext cx="7975601" cy="1028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3" name="Screen Shot 2021-04-13 at 20.10.58.png" descr="Screen Shot 2021-04-13 at 20.10.5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22551" y="636939"/>
            <a:ext cx="4547473" cy="6182006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444" name="1."/>
          <p:cNvSpPr txBox="1"/>
          <p:nvPr/>
        </p:nvSpPr>
        <p:spPr>
          <a:xfrm>
            <a:off x="116664" y="2345622"/>
            <a:ext cx="309266" cy="394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800"/>
            </a:lvl1pPr>
          </a:lstStyle>
          <a:p>
            <a:pPr/>
            <a:r>
              <a:t>1.</a:t>
            </a:r>
          </a:p>
        </p:txBody>
      </p:sp>
      <p:sp>
        <p:nvSpPr>
          <p:cNvPr id="445" name="2."/>
          <p:cNvSpPr txBox="1"/>
          <p:nvPr/>
        </p:nvSpPr>
        <p:spPr>
          <a:xfrm>
            <a:off x="116664" y="3855556"/>
            <a:ext cx="309266" cy="39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800"/>
            </a:lvl1pPr>
          </a:lstStyle>
          <a:p>
            <a:pPr/>
            <a:r>
              <a:t>2.</a:t>
            </a:r>
          </a:p>
        </p:txBody>
      </p:sp>
      <p:sp>
        <p:nvSpPr>
          <p:cNvPr id="446" name="3."/>
          <p:cNvSpPr txBox="1"/>
          <p:nvPr/>
        </p:nvSpPr>
        <p:spPr>
          <a:xfrm>
            <a:off x="10700891" y="1806194"/>
            <a:ext cx="309266" cy="39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800"/>
            </a:lvl1pPr>
          </a:lstStyle>
          <a:p>
            <a:pPr/>
            <a:r>
              <a:t>3.</a:t>
            </a:r>
          </a:p>
        </p:txBody>
      </p:sp>
      <p:sp>
        <p:nvSpPr>
          <p:cNvPr id="447" name="Line"/>
          <p:cNvSpPr/>
          <p:nvPr/>
        </p:nvSpPr>
        <p:spPr>
          <a:xfrm flipV="1">
            <a:off x="5060169" y="5553805"/>
            <a:ext cx="2392276" cy="861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48" name="Simple BT-means by McStas-code?  See example folder…"/>
          <p:cNvSpPr txBox="1"/>
          <p:nvPr>
            <p:ph type="title"/>
          </p:nvPr>
        </p:nvSpPr>
        <p:spPr>
          <a:xfrm>
            <a:off x="2028725" y="172126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Simple BT-means by McStas-code? </a:t>
            </a:r>
            <a:br/>
            <a:r>
              <a:t>See example folder…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Screen Shot 2021-04-13 at 20.23.20.png" descr="Screen Shot 2021-04-13 at 20.23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1919" y="-181288"/>
            <a:ext cx="12403248" cy="7471916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BTsimple example outpu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rPr b="1"/>
              <a:t>BTsimple</a:t>
            </a:r>
            <a:r>
              <a:t> example output</a:t>
            </a:r>
          </a:p>
        </p:txBody>
      </p:sp>
      <p:sp>
        <p:nvSpPr>
          <p:cNvPr id="4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3" name="Line"/>
          <p:cNvSpPr/>
          <p:nvPr/>
        </p:nvSpPr>
        <p:spPr>
          <a:xfrm flipH="1">
            <a:off x="5184803" y="5177690"/>
            <a:ext cx="1925912" cy="256175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54" name="Line"/>
          <p:cNvSpPr/>
          <p:nvPr/>
        </p:nvSpPr>
        <p:spPr>
          <a:xfrm flipH="1" flipV="1">
            <a:off x="4801058" y="4014665"/>
            <a:ext cx="2319959" cy="1173768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55" name="Line"/>
          <p:cNvSpPr/>
          <p:nvPr/>
        </p:nvSpPr>
        <p:spPr>
          <a:xfrm flipH="1" flipV="1">
            <a:off x="3879839" y="2294804"/>
            <a:ext cx="3201047" cy="2857059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56" name="1"/>
          <p:cNvSpPr txBox="1"/>
          <p:nvPr/>
        </p:nvSpPr>
        <p:spPr>
          <a:xfrm>
            <a:off x="3800530" y="1404665"/>
            <a:ext cx="189279" cy="357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500">
                <a:solidFill>
                  <a:srgbClr val="FFFFFF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57" name="2"/>
          <p:cNvSpPr txBox="1"/>
          <p:nvPr/>
        </p:nvSpPr>
        <p:spPr>
          <a:xfrm>
            <a:off x="3800530" y="3116843"/>
            <a:ext cx="189279" cy="357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500">
                <a:solidFill>
                  <a:srgbClr val="FFFFFF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58" name="3"/>
          <p:cNvSpPr txBox="1"/>
          <p:nvPr/>
        </p:nvSpPr>
        <p:spPr>
          <a:xfrm>
            <a:off x="3800530" y="5552194"/>
            <a:ext cx="189279" cy="357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500">
                <a:solidFill>
                  <a:srgbClr val="FFFFFF"/>
                </a:solidFill>
              </a:defRPr>
            </a:lvl1pPr>
          </a:lstStyle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Optimisation tool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Optimisation tools…</a:t>
            </a:r>
          </a:p>
        </p:txBody>
      </p:sp>
      <p:sp>
        <p:nvSpPr>
          <p:cNvPr id="461" name="mcrun and mcgui provid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74240" indent="-174240" defTabSz="804672">
              <a:spcBef>
                <a:spcPts val="300"/>
              </a:spcBef>
              <a:defRPr sz="1584"/>
            </a:pPr>
            <a:r>
              <a:t>mcrun and mcgui provide</a:t>
            </a:r>
          </a:p>
          <a:p>
            <a:pPr lvl="2" marL="541728" indent="-174240" defTabSz="804672">
              <a:spcBef>
                <a:spcPts val="300"/>
              </a:spcBef>
              <a:defRPr sz="1584"/>
            </a:pPr>
            <a:r>
              <a:t>Simple equidistant line-scans or colinear scans</a:t>
            </a:r>
            <a:br/>
            <a:r>
              <a:t>par=a,b -N k.     /  par1=a,b par2=c,d -Nk</a:t>
            </a:r>
            <a:br/>
          </a:p>
          <a:p>
            <a:pPr marL="174240" indent="-174240" defTabSz="804672">
              <a:spcBef>
                <a:spcPts val="300"/>
              </a:spcBef>
              <a:defRPr sz="1584"/>
            </a:pPr>
            <a:r>
              <a:t>mcrun further provides</a:t>
            </a:r>
          </a:p>
          <a:p>
            <a:pPr lvl="2" marL="541728" indent="-174240" defTabSz="804672">
              <a:spcBef>
                <a:spcPts val="300"/>
              </a:spcBef>
              <a:defRPr sz="1584"/>
            </a:pPr>
            <a:r>
              <a:t>-L list mode  (can be non-equidistant, user chooses order, still a form of scan)</a:t>
            </a:r>
            <a:br/>
            <a:r>
              <a:t>par1=a,b,c,d,e,f  par2=g,h,i,j,k,l  </a:t>
            </a:r>
            <a:br/>
          </a:p>
          <a:p>
            <a:pPr marL="174240" indent="-174240" defTabSz="804672">
              <a:spcBef>
                <a:spcPts val="300"/>
              </a:spcBef>
              <a:defRPr sz="1584"/>
            </a:pPr>
            <a:r>
              <a:t>Run your simulations via iFit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 invalidUrl="" action="" tgtFrame="" tooltip="" history="1" highlightClick="0" endSnd="0"/>
              </a:rPr>
              <a:t>http://ifit.mccode.org</a:t>
            </a:r>
            <a:r>
              <a:t> - see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 invalidUrl="" action="" tgtFrame="" tooltip="" history="1" highlightClick="0" endSnd="0"/>
              </a:rPr>
              <a:t>http://ifit.mccode.org/McStas.html</a:t>
            </a:r>
            <a:r>
              <a:t> </a:t>
            </a:r>
          </a:p>
          <a:p>
            <a:pPr lvl="2" marL="541728" indent="-174240" defTabSz="804672">
              <a:spcBef>
                <a:spcPts val="300"/>
              </a:spcBef>
              <a:defRPr sz="1584"/>
            </a:pPr>
            <a:r>
              <a:t>McStas simulation becomes an </a:t>
            </a:r>
            <a:r>
              <a:rPr b="1"/>
              <a:t>object function</a:t>
            </a:r>
            <a:r>
              <a:t>, monitor(s) an </a:t>
            </a:r>
            <a:r>
              <a:rPr b="1"/>
              <a:t>optimisation criterion</a:t>
            </a:r>
          </a:p>
          <a:p>
            <a:pPr lvl="2" marL="541728" indent="-174240" defTabSz="804672">
              <a:spcBef>
                <a:spcPts val="300"/>
              </a:spcBef>
              <a:defRPr sz="1584"/>
            </a:pPr>
            <a:r>
              <a:t>Includes a host of different optimisers, e.g. particle swarms in parameter-space</a:t>
            </a:r>
          </a:p>
          <a:p>
            <a:pPr lvl="2" marL="541728" indent="-174240" defTabSz="804672">
              <a:spcBef>
                <a:spcPts val="300"/>
              </a:spcBef>
              <a:defRPr sz="1584"/>
            </a:pPr>
            <a:r>
              <a:t>Matlab-based, perform calculations based on monitor outputs (!! use Matlab &lt;= 2017b !!)</a:t>
            </a:r>
          </a:p>
          <a:p>
            <a:pPr lvl="2" marL="541728" indent="-174240" defTabSz="804672">
              <a:spcBef>
                <a:spcPts val="300"/>
              </a:spcBef>
              <a:defRPr sz="1584"/>
            </a:pPr>
            <a:r>
              <a:t>Can work as a recompiled binary, but not as stable as a pure Matlab</a:t>
            </a:r>
          </a:p>
          <a:p>
            <a:pPr lvl="2" marL="541728" indent="-174240" defTabSz="804672">
              <a:spcBef>
                <a:spcPts val="300"/>
              </a:spcBef>
              <a:defRPr sz="1584"/>
            </a:pPr>
            <a:r>
              <a:t>Use official distribution package from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4" invalidUrl="" action="" tgtFrame="" tooltip="" history="1" highlightClick="0" endSnd="0"/>
              </a:rPr>
              <a:t>http://ifit.mccode.org/Downloads/iFit.zip</a:t>
            </a:r>
            <a:r>
              <a:t>, GitHub code </a:t>
            </a:r>
            <a:br/>
            <a:r>
              <a:t>is too ‘bleeding edge’</a:t>
            </a:r>
            <a:br/>
            <a:br/>
            <a:br/>
            <a:r>
              <a:t>guide_bot tool is built on iFit, see Thursday talk. Mads recommends Matlab 2012 and iFit 1.3… </a:t>
            </a:r>
          </a:p>
        </p:txBody>
      </p:sp>
      <p:sp>
        <p:nvSpPr>
          <p:cNvPr id="4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3" name="Line"/>
          <p:cNvSpPr/>
          <p:nvPr/>
        </p:nvSpPr>
        <p:spPr>
          <a:xfrm>
            <a:off x="2547092" y="5674164"/>
            <a:ext cx="1" cy="31680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464" name="iFit_McStas_optimize.png" descr="iFit_McStas_optimiz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92248" y="83154"/>
            <a:ext cx="3062966" cy="2912229"/>
          </a:xfrm>
          <a:prstGeom prst="rect">
            <a:avLst/>
          </a:prstGeom>
          <a:ln w="12700">
            <a:miter lim="400000"/>
          </a:ln>
        </p:spPr>
      </p:pic>
      <p:pic>
        <p:nvPicPr>
          <p:cNvPr id="465" name="iFit-logo.png" descr="iFit-log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844396" y="3894419"/>
            <a:ext cx="981816" cy="5416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Connectivity with other codes… Esben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Connectivity with other codes… Esben?</a:t>
            </a:r>
          </a:p>
        </p:txBody>
      </p:sp>
      <p:sp>
        <p:nvSpPr>
          <p:cNvPr id="468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70" name="Screenshot 2021-05-04 at 20.55.22.png" descr="Screenshot 2021-05-04 at 20.55.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8451" y="1508978"/>
            <a:ext cx="9130175" cy="50169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By now you have been presented with most of the bricks…"/>
          <p:cNvSpPr txBox="1"/>
          <p:nvPr>
            <p:ph type="title"/>
          </p:nvPr>
        </p:nvSpPr>
        <p:spPr>
          <a:xfrm>
            <a:off x="1774800" y="679242"/>
            <a:ext cx="9312375" cy="972717"/>
          </a:xfrm>
          <a:prstGeom prst="rect">
            <a:avLst/>
          </a:prstGeom>
        </p:spPr>
        <p:txBody>
          <a:bodyPr/>
          <a:lstStyle/>
          <a:p>
            <a:pPr/>
            <a:r>
              <a:t>By now you have been presented with most of the bricks…</a:t>
            </a:r>
          </a:p>
        </p:txBody>
      </p:sp>
      <p:sp>
        <p:nvSpPr>
          <p:cNvPr id="473" name="Next, think of how to assemble them to solve your specific proble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Next, think of how to assemble them to solve your specific problem…</a:t>
            </a:r>
          </a:p>
        </p:txBody>
      </p:sp>
      <p:sp>
        <p:nvSpPr>
          <p:cNvPr id="4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04459" y="4828358"/>
            <a:ext cx="2610337" cy="1636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39537" t="28983" r="0" b="28983"/>
          <a:stretch>
            <a:fillRect/>
          </a:stretch>
        </p:blipFill>
        <p:spPr>
          <a:xfrm>
            <a:off x="3739108" y="2014585"/>
            <a:ext cx="5383616" cy="2737108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Arrow"/>
          <p:cNvSpPr/>
          <p:nvPr/>
        </p:nvSpPr>
        <p:spPr>
          <a:xfrm rot="5402468">
            <a:off x="6943562" y="4396326"/>
            <a:ext cx="394212" cy="291401"/>
          </a:xfrm>
          <a:prstGeom prst="rightArrow">
            <a:avLst>
              <a:gd name="adj1" fmla="val 32000"/>
              <a:gd name="adj2" fmla="val 8658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arallelisation for better stats, brute-force… Which hamme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49223">
              <a:defRPr sz="2130"/>
            </a:pPr>
            <a:r>
              <a:t>Parallelisation for better</a:t>
            </a:r>
            <a:br/>
            <a:r>
              <a:t>stats, brute-force…</a:t>
            </a:r>
            <a:br/>
            <a:r>
              <a:t>Which hammer?</a:t>
            </a:r>
          </a:p>
        </p:txBody>
      </p:sp>
      <p:sp>
        <p:nvSpPr>
          <p:cNvPr id="297" name="Use MPI parallelisation - included in macOS install from 2.4, easy to get on Linux…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Char char="✦"/>
              <a:defRPr sz="2200">
                <a:latin typeface="Verdana"/>
                <a:ea typeface="Verdana"/>
                <a:cs typeface="Verdana"/>
                <a:sym typeface="Verdana"/>
              </a:defRPr>
            </a:pPr>
            <a:r>
              <a:t>Use </a:t>
            </a:r>
            <a:r>
              <a:rPr b="1"/>
              <a:t>MPI</a:t>
            </a:r>
            <a:r>
              <a:t> parallelisation - included in macOS install from 2.4, easy to get on Linux…</a:t>
            </a:r>
            <a:br/>
          </a:p>
          <a:p>
            <a:pPr marL="240631" indent="-240631">
              <a:buChar char="✦"/>
              <a:defRPr sz="2200">
                <a:latin typeface="Verdana"/>
                <a:ea typeface="Verdana"/>
                <a:cs typeface="Verdana"/>
                <a:sym typeface="Verdana"/>
              </a:defRPr>
            </a:pPr>
            <a:r>
              <a:t>Choice of compiler and optimisation flags can at times give ~a factor of 2 in speed, cf. clang vs. Intel C </a:t>
            </a:r>
          </a:p>
          <a:p>
            <a:pPr marL="240631" indent="-240631">
              <a:buChar char="✦"/>
              <a:defRPr sz="22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40631" indent="-240631">
              <a:buChar char="✦"/>
              <a:defRPr sz="2200">
                <a:latin typeface="Verdana"/>
                <a:ea typeface="Verdana"/>
                <a:cs typeface="Verdana"/>
                <a:sym typeface="Verdana"/>
              </a:defRPr>
            </a:pPr>
            <a:r>
              <a:t>Consider if McStas 3.0 and GPU’s could help you… </a:t>
            </a:r>
            <a:br/>
            <a:r>
              <a:t>(see Friday talk / demo)</a:t>
            </a:r>
          </a:p>
          <a:p>
            <a:pPr marL="240631" indent="-240631">
              <a:buChar char="✦"/>
              <a:defRPr sz="22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40631" indent="-240631">
              <a:buChar char="✦"/>
              <a:defRPr sz="2200">
                <a:latin typeface="Verdana"/>
                <a:ea typeface="Verdana"/>
                <a:cs typeface="Verdana"/>
                <a:sym typeface="Verdana"/>
              </a:defRPr>
            </a:pPr>
            <a:r>
              <a:t>- </a:t>
            </a:r>
            <a:r>
              <a:rPr b="1"/>
              <a:t>BUT:</a:t>
            </a:r>
            <a:r>
              <a:t> </a:t>
            </a:r>
            <a:r>
              <a:rPr b="1"/>
              <a:t>Always</a:t>
            </a:r>
            <a:r>
              <a:t> consider if you are asking the right question if runtimes reach days/weeks… </a:t>
            </a:r>
            <a:r>
              <a:rPr b="1"/>
              <a:t>Pick the right hammer!</a:t>
            </a:r>
          </a:p>
        </p:txBody>
      </p:sp>
      <p:sp>
        <p:nvSpPr>
          <p:cNvPr id="2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9" name="Sledge-hammer / brute force!"/>
          <p:cNvSpPr txBox="1"/>
          <p:nvPr/>
        </p:nvSpPr>
        <p:spPr>
          <a:xfrm>
            <a:off x="1908643" y="5980972"/>
            <a:ext cx="388070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1800">
                <a:solidFill>
                  <a:srgbClr val="FF0008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Sledge-hammer / brute force!</a:t>
            </a:r>
          </a:p>
        </p:txBody>
      </p:sp>
      <p:pic>
        <p:nvPicPr>
          <p:cNvPr id="3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96500" y="188035"/>
            <a:ext cx="2058119" cy="13804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13145" t="35889" r="37711" b="0"/>
          <a:stretch>
            <a:fillRect/>
          </a:stretch>
        </p:blipFill>
        <p:spPr>
          <a:xfrm>
            <a:off x="5295899" y="187753"/>
            <a:ext cx="1587450" cy="13806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19754" y="106464"/>
            <a:ext cx="2058120" cy="1543590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Line"/>
          <p:cNvSpPr/>
          <p:nvPr/>
        </p:nvSpPr>
        <p:spPr>
          <a:xfrm flipV="1">
            <a:off x="7098042" y="558000"/>
            <a:ext cx="587475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04" name="Line"/>
          <p:cNvSpPr/>
          <p:nvPr/>
        </p:nvSpPr>
        <p:spPr>
          <a:xfrm flipV="1">
            <a:off x="9383873" y="558000"/>
            <a:ext cx="587475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30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770605" y="4222176"/>
            <a:ext cx="1037469" cy="798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77082" y="5408807"/>
            <a:ext cx="1296955" cy="972717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+"/>
          <p:cNvSpPr txBox="1"/>
          <p:nvPr/>
        </p:nvSpPr>
        <p:spPr>
          <a:xfrm>
            <a:off x="11190282" y="5035561"/>
            <a:ext cx="198116" cy="357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500"/>
            </a:lvl1pPr>
          </a:lstStyle>
          <a:p>
            <a:pPr/>
            <a:r>
              <a:t>+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Ensuring efficiency of the simulation is an important start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Ensuring efficiency of the simulation is an important start…</a:t>
            </a:r>
          </a:p>
        </p:txBody>
      </p:sp>
      <p:sp>
        <p:nvSpPr>
          <p:cNvPr id="310" name="Apply focusing techniqu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Apply focusing techniques</a:t>
            </a:r>
          </a:p>
          <a:p>
            <a:pPr lvl="1" marL="621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At the source (spatially, temporally, in wavelength…)</a:t>
            </a:r>
          </a:p>
          <a:p>
            <a:pPr lvl="1" marL="621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At the sample, if possible</a:t>
            </a:r>
            <a:br/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(carefully!) Apply </a:t>
            </a:r>
            <a:r>
              <a:rPr b="1"/>
              <a:t>SPLIT</a:t>
            </a:r>
            <a:r>
              <a:t> - but only if “immediately” followed by Monte Carlo choices, e.g. in sample</a:t>
            </a:r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Alternatively use </a:t>
            </a:r>
            <a:r>
              <a:rPr b="1"/>
              <a:t>MCPL</a:t>
            </a:r>
            <a:r>
              <a:t> o/i which allows repetition - beware of biases! Same rule of thumb in order here.</a:t>
            </a:r>
          </a:p>
        </p:txBody>
      </p:sp>
      <p:sp>
        <p:nvSpPr>
          <p:cNvPr id="3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Apply focusing techniqu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Apply focusing techniques</a:t>
            </a:r>
          </a:p>
          <a:p>
            <a:pPr lvl="1" marL="621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At the source (spatially, temporally, in wavelength…)</a:t>
            </a:r>
          </a:p>
          <a:p>
            <a:pPr lvl="1" marL="621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At the sample, if possible</a:t>
            </a:r>
            <a:br/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(carefully!) Apply </a:t>
            </a:r>
            <a:r>
              <a:rPr b="1"/>
              <a:t>SPLIT</a:t>
            </a:r>
            <a:r>
              <a:t> - but only if “immediately” followed by Monte Carlo choices, e.g. in sample</a:t>
            </a:r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Alternatively use </a:t>
            </a:r>
            <a:r>
              <a:rPr b="1"/>
              <a:t>MCPL</a:t>
            </a:r>
            <a:r>
              <a:t> o/i which allows repetition - beware of biases! Same rule of thumb in order here.</a:t>
            </a:r>
          </a:p>
        </p:txBody>
      </p:sp>
      <p:sp>
        <p:nvSpPr>
          <p:cNvPr id="3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5" name="All of this can be considered “variance reduction”…"/>
          <p:cNvSpPr txBox="1"/>
          <p:nvPr/>
        </p:nvSpPr>
        <p:spPr>
          <a:xfrm>
            <a:off x="1908643" y="5713496"/>
            <a:ext cx="6460605" cy="680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b="1" sz="1800">
                <a:solidFill>
                  <a:srgbClr val="FF0008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All of this can be considered “variance reduction” </a:t>
            </a:r>
          </a:p>
          <a:p>
            <a:pPr>
              <a:defRPr b="1" sz="1800">
                <a:solidFill>
                  <a:srgbClr val="FF0008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or biasing</a:t>
            </a:r>
          </a:p>
        </p:txBody>
      </p:sp>
      <p:sp>
        <p:nvSpPr>
          <p:cNvPr id="316" name="Ensuring efficiency of the simulation is an important start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Ensuring efficiency of the simulation is an important start…</a:t>
            </a:r>
          </a:p>
        </p:txBody>
      </p:sp>
      <p:sp>
        <p:nvSpPr>
          <p:cNvPr id="317" name="“Repeat the good neutrons that made it here…” - More on Thursday."/>
          <p:cNvSpPr/>
          <p:nvPr/>
        </p:nvSpPr>
        <p:spPr>
          <a:xfrm>
            <a:off x="7271122" y="3273838"/>
            <a:ext cx="4048421" cy="829485"/>
          </a:xfrm>
          <a:prstGeom prst="roundRect">
            <a:avLst>
              <a:gd name="adj" fmla="val 26747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“Repeat the good neutrons that made it here…” - More on Thursday.</a:t>
            </a:r>
          </a:p>
        </p:txBody>
      </p:sp>
      <p:sp>
        <p:nvSpPr>
          <p:cNvPr id="318" name="I/O mechanism for event files, package independent - More at the end of this section"/>
          <p:cNvSpPr/>
          <p:nvPr/>
        </p:nvSpPr>
        <p:spPr>
          <a:xfrm>
            <a:off x="7271122" y="4441101"/>
            <a:ext cx="4048421" cy="947317"/>
          </a:xfrm>
          <a:prstGeom prst="roundRect">
            <a:avLst>
              <a:gd name="adj" fmla="val 2342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I/O mechanism for event files, package independent - More at the end of this section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Important points to rememb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Important points to remember</a:t>
            </a:r>
          </a:p>
        </p:txBody>
      </p:sp>
      <p:sp>
        <p:nvSpPr>
          <p:cNvPr id="321" name="Your simulation will only contain elements you provided / define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5676" indent="-355676" defTabSz="886968">
              <a:buAutoNum type="arabicPeriod" startAt="1"/>
              <a:defRPr sz="2328">
                <a:latin typeface="Verdana"/>
                <a:ea typeface="Verdana"/>
                <a:cs typeface="Verdana"/>
                <a:sym typeface="Verdana"/>
              </a:defRPr>
            </a:pPr>
            <a:r>
              <a:t>Your simulation will only contain elements you provided / defined</a:t>
            </a:r>
            <a:br/>
          </a:p>
          <a:p>
            <a:pPr marL="355676" indent="-355676" defTabSz="886968">
              <a:buAutoNum type="arabicPeriod" startAt="1"/>
              <a:defRPr sz="2328">
                <a:latin typeface="Verdana"/>
                <a:ea typeface="Verdana"/>
                <a:cs typeface="Verdana"/>
                <a:sym typeface="Verdana"/>
              </a:defRPr>
            </a:pPr>
            <a:r>
              <a:t>… to the precision you defined</a:t>
            </a:r>
            <a:br/>
          </a:p>
          <a:p>
            <a:pPr marL="355676" indent="-355676" defTabSz="886968">
              <a:buAutoNum type="arabicPeriod" startAt="1"/>
              <a:defRPr sz="2328">
                <a:latin typeface="Verdana"/>
                <a:ea typeface="Verdana"/>
                <a:cs typeface="Verdana"/>
                <a:sym typeface="Verdana"/>
              </a:defRPr>
            </a:pPr>
            <a:r>
              <a:t>Answers the questions you posed</a:t>
            </a:r>
            <a:br/>
          </a:p>
          <a:p>
            <a:pPr marL="355676" indent="-355676" defTabSz="886968">
              <a:buAutoNum type="arabicPeriod" startAt="1"/>
              <a:defRPr sz="2328">
                <a:latin typeface="Verdana"/>
                <a:ea typeface="Verdana"/>
                <a:cs typeface="Verdana"/>
                <a:sym typeface="Verdana"/>
              </a:defRPr>
            </a:pPr>
            <a:r>
              <a:t>Background essentially only from “sample”, or sample-near objects </a:t>
            </a:r>
          </a:p>
          <a:p>
            <a:pPr lvl="1" marL="875768" indent="-383008" defTabSz="886968">
              <a:buChar char="•"/>
              <a:defRPr sz="2328">
                <a:latin typeface="Verdana"/>
                <a:ea typeface="Verdana"/>
                <a:cs typeface="Verdana"/>
                <a:sym typeface="Verdana"/>
              </a:defRPr>
            </a:pPr>
            <a:r>
              <a:rPr sz="1843"/>
              <a:t>Use </a:t>
            </a:r>
            <a:r>
              <a:rPr i="1" sz="1843"/>
              <a:t>concentric</a:t>
            </a:r>
            <a:r>
              <a:rPr sz="1843"/>
              <a:t> geometry / Union concept for sample env</a:t>
            </a:r>
            <a:endParaRPr sz="1843"/>
          </a:p>
          <a:p>
            <a:pPr lvl="1" marL="875768" indent="-383008" defTabSz="886968">
              <a:buChar char="•"/>
              <a:defRPr sz="2328">
                <a:latin typeface="Verdana"/>
                <a:ea typeface="Verdana"/>
                <a:cs typeface="Verdana"/>
                <a:sym typeface="Verdana"/>
              </a:defRPr>
            </a:pPr>
            <a:r>
              <a:rPr sz="1843"/>
              <a:t>Source-term backgrounds are an MCNP-oriented problem</a:t>
            </a:r>
            <a:br/>
          </a:p>
        </p:txBody>
      </p:sp>
      <p:sp>
        <p:nvSpPr>
          <p:cNvPr id="3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What to optimise? Figure of merit requires thought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to optimise? Figure of merit requires thought…</a:t>
            </a:r>
          </a:p>
        </p:txBody>
      </p:sp>
      <p:sp>
        <p:nvSpPr>
          <p:cNvPr id="325" name="Also, a case-specific FOM should be chose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  <a:r>
              <a:t>Also, a case-specific FOM should be chosen</a:t>
            </a:r>
          </a:p>
          <a:p>
            <a:pPr lvl="2"/>
            <a:r>
              <a:t>Usually not a matter of simply maximising SP flux…</a:t>
            </a:r>
          </a:p>
          <a:p>
            <a:pPr lvl="2"/>
            <a:r>
              <a:t>Depends strongly on the science to be done</a:t>
            </a:r>
          </a:p>
          <a:p>
            <a:pPr lvl="3">
              <a:buChar char="•"/>
            </a:pPr>
            <a:r>
              <a:t>Typical sample size, needed q and E resolution etc.</a:t>
            </a:r>
          </a:p>
          <a:p>
            <a:pPr lvl="3">
              <a:buChar char="•"/>
            </a:pPr>
            <a:r>
              <a:t>Relevant wavelength-band, needed dynamical range, needed resolution</a:t>
            </a:r>
          </a:p>
          <a:p>
            <a:pPr lvl="3">
              <a:buChar char="•"/>
            </a:pPr>
            <a:r>
              <a:t>Cost (e.g. in the form of shielding requirements, guide coatings)</a:t>
            </a:r>
          </a:p>
          <a:p>
            <a:pPr lvl="3">
              <a:buChar char="•"/>
            </a:pPr>
          </a:p>
          <a:p>
            <a:pPr/>
            <a:r>
              <a:t>But brilliance-transfer is probably a good quantity to think of…</a:t>
            </a:r>
          </a:p>
        </p:txBody>
      </p:sp>
      <p:sp>
        <p:nvSpPr>
          <p:cNvPr id="3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14480" y="619125"/>
            <a:ext cx="1037470" cy="7980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roup"/>
          <p:cNvGrpSpPr/>
          <p:nvPr/>
        </p:nvGrpSpPr>
        <p:grpSpPr>
          <a:xfrm>
            <a:off x="850143" y="824300"/>
            <a:ext cx="7690260" cy="5781876"/>
            <a:chOff x="0" y="0"/>
            <a:chExt cx="7690258" cy="5781874"/>
          </a:xfrm>
        </p:grpSpPr>
        <p:sp>
          <p:nvSpPr>
            <p:cNvPr id="329" name="Rectangle"/>
            <p:cNvSpPr/>
            <p:nvPr/>
          </p:nvSpPr>
          <p:spPr>
            <a:xfrm>
              <a:off x="0" y="0"/>
              <a:ext cx="7690259" cy="578187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33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8535" y="68552"/>
              <a:ext cx="7453188" cy="56447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32" name="FOM examples for different types of instruments"/>
          <p:cNvSpPr txBox="1"/>
          <p:nvPr>
            <p:ph type="title"/>
          </p:nvPr>
        </p:nvSpPr>
        <p:spPr>
          <a:xfrm>
            <a:off x="1927209" y="-461158"/>
            <a:ext cx="9312375" cy="972717"/>
          </a:xfrm>
          <a:prstGeom prst="rect">
            <a:avLst/>
          </a:prstGeom>
        </p:spPr>
        <p:txBody>
          <a:bodyPr/>
          <a:lstStyle>
            <a:lvl1pPr>
              <a:defRPr sz="2700"/>
            </a:lvl1pPr>
          </a:lstStyle>
          <a:p>
            <a:pPr/>
            <a:r>
              <a:t>FOM examples for different types of instruments</a:t>
            </a:r>
          </a:p>
        </p:txBody>
      </p:sp>
      <p:sp>
        <p:nvSpPr>
          <p:cNvPr id="3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36" name="Group"/>
          <p:cNvGrpSpPr/>
          <p:nvPr/>
        </p:nvGrpSpPr>
        <p:grpSpPr>
          <a:xfrm>
            <a:off x="7713311" y="620478"/>
            <a:ext cx="4317047" cy="3410054"/>
            <a:chOff x="0" y="0"/>
            <a:chExt cx="4317046" cy="3410053"/>
          </a:xfrm>
        </p:grpSpPr>
        <p:sp>
          <p:nvSpPr>
            <p:cNvPr id="334" name="Rectangle"/>
            <p:cNvSpPr/>
            <p:nvPr/>
          </p:nvSpPr>
          <p:spPr>
            <a:xfrm>
              <a:off x="0" y="0"/>
              <a:ext cx="4317047" cy="341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335" name="Frascati-paper.png" descr="Frascati-paper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260" y="15575"/>
              <a:ext cx="4302526" cy="3384655"/>
            </a:xfrm>
            <a:prstGeom prst="rect">
              <a:avLst/>
            </a:prstGeom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</p:pic>
      </p:grpSp>
      <p:sp>
        <p:nvSpPr>
          <p:cNvPr id="337" name="Crawford, R. K., Arai, M., Carlile, C., Chapon, L., Granroth, G., Langridge, S., ... Wiedenmann, A. (2009, Aug 26). Long-Pulse Neutron Instrumentation Workshop, August 26-28, 2009.  (Oak Ridge National Laboratory ed.) Oak Ridge, USA."/>
          <p:cNvSpPr txBox="1"/>
          <p:nvPr/>
        </p:nvSpPr>
        <p:spPr>
          <a:xfrm>
            <a:off x="551241" y="6373969"/>
            <a:ext cx="11326038" cy="32563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defRPr sz="1100"/>
            </a:pPr>
            <a:r>
              <a:t>Crawford, R. K., Arai, M., Carlile, C., Chapon, L., Granroth, G., Langridge, S., ... Wiedenmann, A. (2009, Aug 26). Long-Pulse Neutron Instrumentation Workshop, August 26-28, 2009. </a:t>
            </a:r>
            <a:br/>
            <a:r>
              <a:t>(Oak Ridge National Laboratory ed.) Oak Ridge, USA.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6652" r="0" b="0"/>
          <a:stretch>
            <a:fillRect/>
          </a:stretch>
        </p:blipFill>
        <p:spPr>
          <a:xfrm>
            <a:off x="1516394" y="933487"/>
            <a:ext cx="9146512" cy="5374011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sp>
        <p:nvSpPr>
          <p:cNvPr id="341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